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302" r:id="rId5"/>
    <p:sldId id="303" r:id="rId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EC1213-502B-4619-9371-B3E472A407A8}" v="2" dt="2025-06-23T06:06:44.0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307"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80ED73B-3848-8A1C-2A55-9AD528CCF33E}"/>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1C96B7AA-D27B-595D-6121-52C038F70B12}"/>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7C818745-79E4-C2BF-3E80-556FF999368D}"/>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D384519-05F2-100B-1984-58BD64BB8B1E}"/>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F2987D98-8282-4379-A7ED-0EC5B36CCAD4}" type="slidenum">
              <a:rPr kumimoji="1" lang="ja-JP" altLang="en-US" smtClean="0"/>
              <a:t>‹#›</a:t>
            </a:fld>
            <a:endParaRPr kumimoji="1" lang="ja-JP" altLang="en-US"/>
          </a:p>
        </p:txBody>
      </p:sp>
    </p:spTree>
    <p:extLst>
      <p:ext uri="{BB962C8B-B14F-4D97-AF65-F5344CB8AC3E}">
        <p14:creationId xmlns:p14="http://schemas.microsoft.com/office/powerpoint/2010/main" val="3727311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E265463-4B2C-48EA-8D38-9EBA096C3C98}" type="datetimeFigureOut">
              <a:rPr kumimoji="1" lang="ja-JP" altLang="en-US" smtClean="0"/>
              <a:t>2025/6/28</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BBA488D-3967-4366-8529-6145D4C53AD9}" type="slidenum">
              <a:rPr kumimoji="1" lang="ja-JP" altLang="en-US" smtClean="0"/>
              <a:t>‹#›</a:t>
            </a:fld>
            <a:endParaRPr kumimoji="1" lang="ja-JP" altLang="en-US"/>
          </a:p>
        </p:txBody>
      </p:sp>
    </p:spTree>
    <p:extLst>
      <p:ext uri="{BB962C8B-B14F-4D97-AF65-F5344CB8AC3E}">
        <p14:creationId xmlns:p14="http://schemas.microsoft.com/office/powerpoint/2010/main" val="34072444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D7F24D-ED3B-FD9B-1874-F8411707997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50F9B6D-329D-F426-86E0-66DD0F67B9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3B30614-2D37-6CCA-C46F-CE64DF42A67F}"/>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5" name="フッター プレースホルダー 4">
            <a:extLst>
              <a:ext uri="{FF2B5EF4-FFF2-40B4-BE49-F238E27FC236}">
                <a16:creationId xmlns:a16="http://schemas.microsoft.com/office/drawing/2014/main" id="{25094BB8-0950-49CA-2B80-658ADB7324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A25B61-B292-F57C-5E5A-5E24C64DA4A3}"/>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293061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A166FF-022D-D498-573F-237EFB78525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1D9807-2809-BDAE-0C3F-334439E76C2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68D942-0F6C-15F6-C0A4-DB75EDAE5F0E}"/>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5" name="フッター プレースホルダー 4">
            <a:extLst>
              <a:ext uri="{FF2B5EF4-FFF2-40B4-BE49-F238E27FC236}">
                <a16:creationId xmlns:a16="http://schemas.microsoft.com/office/drawing/2014/main" id="{B6D95730-22BF-B79B-EB70-6753A16185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95B94B-60A9-8613-C7FC-A1D2A0AFF715}"/>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4056285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F7B4445-BA19-4E14-5625-9D9604324CC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F697A79-244F-2C92-F895-BE2B3909E05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7FA5C65-C3A4-E1F0-E640-1A9CF352FD48}"/>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5" name="フッター プレースホルダー 4">
            <a:extLst>
              <a:ext uri="{FF2B5EF4-FFF2-40B4-BE49-F238E27FC236}">
                <a16:creationId xmlns:a16="http://schemas.microsoft.com/office/drawing/2014/main" id="{B9D5B401-4E5C-F21F-6893-EA97A2A62B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15F58F-0B68-7526-D25D-8C954311246A}"/>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167040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6DC19C-2B43-7204-3440-168E028126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E1AF4D4-D613-D93B-BBEC-16F6D34FAE8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948BD5-6331-324C-07B4-785A0983D946}"/>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5" name="フッター プレースホルダー 4">
            <a:extLst>
              <a:ext uri="{FF2B5EF4-FFF2-40B4-BE49-F238E27FC236}">
                <a16:creationId xmlns:a16="http://schemas.microsoft.com/office/drawing/2014/main" id="{F1261B1D-C0A6-2AB4-B36E-5DFBE5C367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E7D697-39EB-FF01-7865-181789E2AEF3}"/>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4094998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585CDC-F705-D8E7-6735-1EEAD822CD6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CD19B3-7D2A-2BF7-E394-21B810F0E3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1A8D71F-9AA5-C51B-9133-E71DBF2EB3BE}"/>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5" name="フッター プレースホルダー 4">
            <a:extLst>
              <a:ext uri="{FF2B5EF4-FFF2-40B4-BE49-F238E27FC236}">
                <a16:creationId xmlns:a16="http://schemas.microsoft.com/office/drawing/2014/main" id="{943519E4-AE55-B47B-E9CF-A8E67EFCC0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93CAEC7-0D1C-9F01-9BC6-B0004A9D3B05}"/>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99423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7C039F-DB54-9687-10E4-9C86CFD2CA4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798DC9-4CEE-8523-BA66-E45D9485FB8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79B6C47-303C-39BF-F305-072FF289A9D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6D2CE46-B9CF-897A-F5D7-FC3773C1DFD7}"/>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6" name="フッター プレースホルダー 5">
            <a:extLst>
              <a:ext uri="{FF2B5EF4-FFF2-40B4-BE49-F238E27FC236}">
                <a16:creationId xmlns:a16="http://schemas.microsoft.com/office/drawing/2014/main" id="{C9F7EDCE-4D63-3342-0B23-6CCDBC1DAFB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26A4F37-5896-4661-8447-DD1C488BA7D9}"/>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258914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76EDEE-F5D6-ACCA-D719-E2DFCD52943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7E54534-EF88-975E-F1A8-1E4B8B8FAF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9C00CC0-AC74-342A-D00A-0E40C77E7E5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A2B8157-851F-C7E6-6480-FA02548D43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3A12940-B201-20FA-D858-F117D09262D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DD32E2-76E9-4807-5568-B5096EB7C5DA}"/>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8" name="フッター プレースホルダー 7">
            <a:extLst>
              <a:ext uri="{FF2B5EF4-FFF2-40B4-BE49-F238E27FC236}">
                <a16:creationId xmlns:a16="http://schemas.microsoft.com/office/drawing/2014/main" id="{C7FD3F55-C2FB-A596-67BC-E7E3C2BFF01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3F009D7-8DF4-040D-7242-FDF8238C5C21}"/>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2107987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B70372-B78C-2814-08DC-D02F71067DE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F9BF2AA-13EF-90D6-143D-8DBCBB9388B6}"/>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4" name="フッター プレースホルダー 3">
            <a:extLst>
              <a:ext uri="{FF2B5EF4-FFF2-40B4-BE49-F238E27FC236}">
                <a16:creationId xmlns:a16="http://schemas.microsoft.com/office/drawing/2014/main" id="{C70D745A-7068-35CF-AFE7-4D1C4C0511D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C4568CF-D4D6-35D0-6D3D-C3B052A2C39D}"/>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110393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6EEDE11-C233-5DE4-C8D6-B9E5BDBE5DD1}"/>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3" name="フッター プレースホルダー 2">
            <a:extLst>
              <a:ext uri="{FF2B5EF4-FFF2-40B4-BE49-F238E27FC236}">
                <a16:creationId xmlns:a16="http://schemas.microsoft.com/office/drawing/2014/main" id="{E1CB421C-ED96-04FF-6F54-6E3BAE60333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F8CAA40-2C51-0818-BCBA-97594CCA1A49}"/>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282998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3DE9F3-C8B6-0907-EB06-495AEBC0317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46AE87-CAAF-99ED-F23C-E8FD7C2F03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F199C9B-58A2-FFAF-F361-2ADAAE62E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9BB310-4A8B-8B7A-1B15-CB44C8E7EB4F}"/>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6" name="フッター プレースホルダー 5">
            <a:extLst>
              <a:ext uri="{FF2B5EF4-FFF2-40B4-BE49-F238E27FC236}">
                <a16:creationId xmlns:a16="http://schemas.microsoft.com/office/drawing/2014/main" id="{A52186CA-9471-8C53-B423-58FFECF5CDF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4A8DC7-E527-606F-C5E0-7215C4903FDD}"/>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350638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90592-3ACC-F3A2-1AE5-1F01C71CCA8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D33D3C6-FE79-E3EE-8ED2-94FEAD46CA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E00815-B37A-AA1B-4D17-AF96126E2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0982A13-71B0-D3B1-A974-D97C562F5238}"/>
              </a:ext>
            </a:extLst>
          </p:cNvPr>
          <p:cNvSpPr>
            <a:spLocks noGrp="1"/>
          </p:cNvSpPr>
          <p:nvPr>
            <p:ph type="dt" sz="half" idx="10"/>
          </p:nvPr>
        </p:nvSpPr>
        <p:spPr/>
        <p:txBody>
          <a:bodyPr/>
          <a:lstStyle/>
          <a:p>
            <a:fld id="{D900D40A-8E33-4824-8006-CCB34AE3963F}" type="datetimeFigureOut">
              <a:rPr kumimoji="1" lang="ja-JP" altLang="en-US" smtClean="0"/>
              <a:t>2025/6/28</a:t>
            </a:fld>
            <a:endParaRPr kumimoji="1" lang="ja-JP" altLang="en-US"/>
          </a:p>
        </p:txBody>
      </p:sp>
      <p:sp>
        <p:nvSpPr>
          <p:cNvPr id="6" name="フッター プレースホルダー 5">
            <a:extLst>
              <a:ext uri="{FF2B5EF4-FFF2-40B4-BE49-F238E27FC236}">
                <a16:creationId xmlns:a16="http://schemas.microsoft.com/office/drawing/2014/main" id="{EDCF82E2-9099-209C-818F-8B6C844AB8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A3653C-C5D9-7C66-6A1D-36D796E87E24}"/>
              </a:ext>
            </a:extLst>
          </p:cNvPr>
          <p:cNvSpPr>
            <a:spLocks noGrp="1"/>
          </p:cNvSpPr>
          <p:nvPr>
            <p:ph type="sldNum" sz="quarter" idx="12"/>
          </p:nvPr>
        </p:nvSpPr>
        <p:spPr/>
        <p:txBody>
          <a:body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3377396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5BACDAB-BF65-5132-C6A8-66C972531B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EDDAC07-61C2-3B9B-3605-7A320CC332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18C459-437D-D141-B1A6-D82EF0D287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900D40A-8E33-4824-8006-CCB34AE3963F}" type="datetimeFigureOut">
              <a:rPr kumimoji="1" lang="ja-JP" altLang="en-US" smtClean="0"/>
              <a:t>2025/6/28</a:t>
            </a:fld>
            <a:endParaRPr kumimoji="1" lang="ja-JP" altLang="en-US"/>
          </a:p>
        </p:txBody>
      </p:sp>
      <p:sp>
        <p:nvSpPr>
          <p:cNvPr id="5" name="フッター プレースホルダー 4">
            <a:extLst>
              <a:ext uri="{FF2B5EF4-FFF2-40B4-BE49-F238E27FC236}">
                <a16:creationId xmlns:a16="http://schemas.microsoft.com/office/drawing/2014/main" id="{F81DAECA-339B-38DC-4EAA-A1C8F71B09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1DECBA0-07DB-BE5D-85DD-62876D56E8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5D1788-100A-46D0-A252-C4E3AE13879E}" type="slidenum">
              <a:rPr kumimoji="1" lang="ja-JP" altLang="en-US" smtClean="0"/>
              <a:t>‹#›</a:t>
            </a:fld>
            <a:endParaRPr kumimoji="1" lang="ja-JP" altLang="en-US"/>
          </a:p>
        </p:txBody>
      </p:sp>
    </p:spTree>
    <p:extLst>
      <p:ext uri="{BB962C8B-B14F-4D97-AF65-F5344CB8AC3E}">
        <p14:creationId xmlns:p14="http://schemas.microsoft.com/office/powerpoint/2010/main" val="209043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616C47E-B8B1-91D1-A9A3-E94F659FC595}"/>
              </a:ext>
            </a:extLst>
          </p:cNvPr>
          <p:cNvSpPr txBox="1"/>
          <p:nvPr/>
        </p:nvSpPr>
        <p:spPr>
          <a:xfrm>
            <a:off x="481134" y="482600"/>
            <a:ext cx="2808166" cy="369332"/>
          </a:xfrm>
          <a:prstGeom prst="rect">
            <a:avLst/>
          </a:prstGeom>
          <a:noFill/>
        </p:spPr>
        <p:txBody>
          <a:bodyPr wrap="square" rtlCol="0">
            <a:spAutoFit/>
          </a:bodyPr>
          <a:lstStyle/>
          <a:p>
            <a:r>
              <a:rPr lang="ja-JP" altLang="en-US" b="1">
                <a:latin typeface="Meiryo UI" panose="020B0604030504040204" pitchFamily="50" charset="-128"/>
                <a:ea typeface="Meiryo UI" panose="020B0604030504040204" pitchFamily="50" charset="-128"/>
              </a:rPr>
              <a:t>講演会講師の選定について</a:t>
            </a:r>
            <a:endParaRPr kumimoji="1" lang="ja-JP" altLang="en-US" b="1">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F783D37-1D21-F254-82D9-C0144D16F0FA}"/>
              </a:ext>
            </a:extLst>
          </p:cNvPr>
          <p:cNvSpPr txBox="1"/>
          <p:nvPr/>
        </p:nvSpPr>
        <p:spPr>
          <a:xfrm>
            <a:off x="10310933" y="434370"/>
            <a:ext cx="1842967" cy="369332"/>
          </a:xfrm>
          <a:prstGeom prst="rect">
            <a:avLst/>
          </a:prstGeom>
          <a:noFill/>
        </p:spPr>
        <p:txBody>
          <a:bodyPr wrap="square" rtlCol="0">
            <a:spAutoFit/>
          </a:bodyPr>
          <a:lstStyle/>
          <a:p>
            <a:r>
              <a:rPr lang="ja-JP" altLang="en-US" b="1">
                <a:latin typeface="Meiryo UI" panose="020B0604030504040204" pitchFamily="50" charset="-128"/>
                <a:ea typeface="Meiryo UI" panose="020B0604030504040204" pitchFamily="50" charset="-128"/>
              </a:rPr>
              <a:t>団体企業事業部</a:t>
            </a:r>
            <a:endParaRPr kumimoji="1" lang="ja-JP" altLang="en-US" b="1">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B2929A3-F0CF-4177-E6AA-E1F6C114CE5D}"/>
              </a:ext>
            </a:extLst>
          </p:cNvPr>
          <p:cNvSpPr txBox="1"/>
          <p:nvPr/>
        </p:nvSpPr>
        <p:spPr>
          <a:xfrm>
            <a:off x="571500" y="954862"/>
            <a:ext cx="11188700" cy="5663089"/>
          </a:xfrm>
          <a:prstGeom prst="rect">
            <a:avLst/>
          </a:prstGeom>
          <a:noFill/>
        </p:spPr>
        <p:txBody>
          <a:bodyPr wrap="square">
            <a:spAutoFit/>
          </a:bodyPr>
          <a:lstStyle/>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大谷先生を講師とする講演会につきまして、以下の手順となっています。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ご確認の上、対応の可否をご検討ください。</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en-US" altLang="ja-JP" sz="1800">
                <a:effectLst/>
                <a:latin typeface="游ゴシック" panose="020B0400000000000000" pitchFamily="50" charset="-128"/>
                <a:ea typeface="ＭＳ Ｐゴシック" panose="020B0600070205080204" pitchFamily="50" charset="-128"/>
                <a:cs typeface="ＭＳ Ｐゴシック" panose="020B0600070205080204" pitchFamily="50" charset="-128"/>
              </a:rPr>
              <a:t> </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大谷先生へのご依頼については、初期調整はこちらで行います。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先生もたいへんお忙しいので、国際会議などに急遽招聘される場合がありますので仮にお受けいただけても日程が迫った段階で急遽、キャンセル、または、延期になる可能性があります。したがって、代替案は予めご用意しておいてください。また、同様の理由で実会場での講演をお願いしていても、急遽、オンラインになる場合もございます。先生もなるべく穴があかないよう留意してくださってい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その上で</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a:t>
            </a:r>
            <a:r>
              <a:rPr lang="ja-JP" altLang="ja-JP" sz="1800" u="sng">
                <a:effectLst/>
                <a:latin typeface="ＭＳ Ｐゴシック" panose="020B0600070205080204" pitchFamily="50" charset="-128"/>
                <a:ea typeface="游ゴシック" panose="020B0400000000000000" pitchFamily="50" charset="-128"/>
                <a:cs typeface="ＭＳ Ｐゴシック" panose="020B0600070205080204" pitchFamily="50" charset="-128"/>
              </a:rPr>
              <a:t>日程</a:t>
            </a: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：はっきり決まっていない場合は凡その日程（〇月頃）・・・今回は</a:t>
            </a:r>
            <a:r>
              <a:rPr lang="en-US"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3/7</a:t>
            </a: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との記載を確認しました。</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a:t>
            </a:r>
            <a:r>
              <a:rPr lang="ja-JP" altLang="ja-JP" sz="1800" u="sng">
                <a:effectLst/>
                <a:latin typeface="ＭＳ Ｐゴシック" panose="020B0600070205080204" pitchFamily="50" charset="-128"/>
                <a:ea typeface="游ゴシック" panose="020B0400000000000000" pitchFamily="50" charset="-128"/>
                <a:cs typeface="ＭＳ Ｐゴシック" panose="020B0600070205080204" pitchFamily="50" charset="-128"/>
              </a:rPr>
              <a:t>場所</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a:t>
            </a:r>
            <a:r>
              <a:rPr lang="ja-JP" altLang="ja-JP" sz="1800" u="sng">
                <a:effectLst/>
                <a:latin typeface="ＭＳ Ｐゴシック" panose="020B0600070205080204" pitchFamily="50" charset="-128"/>
                <a:ea typeface="游ゴシック" panose="020B0400000000000000" pitchFamily="50" charset="-128"/>
                <a:cs typeface="ＭＳ Ｐゴシック" panose="020B0600070205080204" pitchFamily="50" charset="-128"/>
              </a:rPr>
              <a:t>態様</a:t>
            </a: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：実会場での対面、または、オンライン</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a:t>
            </a:r>
            <a:r>
              <a:rPr lang="ja-JP" altLang="ja-JP" sz="1800" u="sng">
                <a:effectLst/>
                <a:latin typeface="ＭＳ Ｐゴシック" panose="020B0600070205080204" pitchFamily="50" charset="-128"/>
                <a:ea typeface="游ゴシック" panose="020B0400000000000000" pitchFamily="50" charset="-128"/>
                <a:cs typeface="ＭＳ Ｐゴシック" panose="020B0600070205080204" pitchFamily="50" charset="-128"/>
              </a:rPr>
              <a:t>参加者の想定人数</a:t>
            </a: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：参加人数の少ない勉強会のようなものはご遠慮ください。</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a:t>
            </a:r>
            <a:r>
              <a:rPr lang="ja-JP" altLang="ja-JP" sz="1800" u="sng">
                <a:effectLst/>
                <a:latin typeface="ＭＳ Ｐゴシック" panose="020B0600070205080204" pitchFamily="50" charset="-128"/>
                <a:ea typeface="游ゴシック" panose="020B0400000000000000" pitchFamily="50" charset="-128"/>
                <a:cs typeface="ＭＳ Ｐゴシック" panose="020B0600070205080204" pitchFamily="50" charset="-128"/>
              </a:rPr>
              <a:t>講演の内容</a:t>
            </a: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講演時間：講演だけで長時間の講演はこのましくありません。大谷先生もナマの声を聞きたいというお気持ちがあり、参加者（生徒、先生、･･･）とのパネルディスカッションや意見交換の場の設定をしていただくとありがたいです。先生の予定に時間的余裕があれば前日等にリハーサルをお受けいただけることがあり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en-US" altLang="ja-JP" sz="1800">
                <a:effectLst/>
                <a:latin typeface="游ゴシック" panose="020B0400000000000000" pitchFamily="50" charset="-128"/>
                <a:ea typeface="ＭＳ Ｐゴシック" panose="020B0600070205080204" pitchFamily="50" charset="-128"/>
                <a:cs typeface="ＭＳ Ｐゴシック" panose="020B0600070205080204" pitchFamily="50" charset="-128"/>
              </a:rPr>
              <a:t> </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689500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FB912-E68C-B8B1-D84A-A1485EFAB633}"/>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05705C-64BC-0E77-60A2-DB1387077D46}"/>
              </a:ext>
            </a:extLst>
          </p:cNvPr>
          <p:cNvSpPr txBox="1"/>
          <p:nvPr/>
        </p:nvSpPr>
        <p:spPr>
          <a:xfrm>
            <a:off x="481134" y="482600"/>
            <a:ext cx="2808166" cy="369332"/>
          </a:xfrm>
          <a:prstGeom prst="rect">
            <a:avLst/>
          </a:prstGeom>
          <a:noFill/>
        </p:spPr>
        <p:txBody>
          <a:bodyPr wrap="square" rtlCol="0">
            <a:spAutoFit/>
          </a:bodyPr>
          <a:lstStyle/>
          <a:p>
            <a:r>
              <a:rPr lang="ja-JP" altLang="en-US" b="1">
                <a:latin typeface="Meiryo UI" panose="020B0604030504040204" pitchFamily="50" charset="-128"/>
                <a:ea typeface="Meiryo UI" panose="020B0604030504040204" pitchFamily="50" charset="-128"/>
              </a:rPr>
              <a:t>講演会講師の選定について</a:t>
            </a:r>
            <a:endParaRPr kumimoji="1" lang="ja-JP" altLang="en-US" b="1">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EC88267-77E0-78FC-6745-332BF064DB2A}"/>
              </a:ext>
            </a:extLst>
          </p:cNvPr>
          <p:cNvSpPr txBox="1"/>
          <p:nvPr/>
        </p:nvSpPr>
        <p:spPr>
          <a:xfrm>
            <a:off x="10310933" y="434370"/>
            <a:ext cx="1842967" cy="369332"/>
          </a:xfrm>
          <a:prstGeom prst="rect">
            <a:avLst/>
          </a:prstGeom>
          <a:noFill/>
        </p:spPr>
        <p:txBody>
          <a:bodyPr wrap="square" rtlCol="0">
            <a:spAutoFit/>
          </a:bodyPr>
          <a:lstStyle/>
          <a:p>
            <a:r>
              <a:rPr lang="ja-JP" altLang="en-US" b="1">
                <a:latin typeface="Meiryo UI" panose="020B0604030504040204" pitchFamily="50" charset="-128"/>
                <a:ea typeface="Meiryo UI" panose="020B0604030504040204" pitchFamily="50" charset="-128"/>
              </a:rPr>
              <a:t>団体企業事業部</a:t>
            </a:r>
            <a:endParaRPr kumimoji="1" lang="ja-JP" altLang="en-US" b="1">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44313E5E-ECF6-EADA-6DEB-981B7C7A7FDB}"/>
              </a:ext>
            </a:extLst>
          </p:cNvPr>
          <p:cNvSpPr txBox="1"/>
          <p:nvPr/>
        </p:nvSpPr>
        <p:spPr>
          <a:xfrm>
            <a:off x="571500" y="954862"/>
            <a:ext cx="11188700" cy="4801314"/>
          </a:xfrm>
          <a:prstGeom prst="rect">
            <a:avLst/>
          </a:prstGeom>
          <a:noFill/>
        </p:spPr>
        <p:txBody>
          <a:bodyPr wrap="square">
            <a:spAutoFit/>
          </a:bodyPr>
          <a:lstStyle/>
          <a:p>
            <a:pPr>
              <a:buNone/>
            </a:pPr>
            <a:r>
              <a:rPr lang="en-US" altLang="ja-JP" sz="1800">
                <a:effectLst/>
                <a:latin typeface="游ゴシック" panose="020B0400000000000000" pitchFamily="50" charset="-128"/>
                <a:ea typeface="ＭＳ Ｐゴシック" panose="020B0600070205080204" pitchFamily="50" charset="-128"/>
                <a:cs typeface="ＭＳ Ｐゴシック" panose="020B0600070205080204" pitchFamily="50" charset="-128"/>
              </a:rPr>
              <a:t> </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依頼の流れ：日程の仮確保までは、小倉が調整します。先生にお受けいただいた時点で地域組織にリリースしますので、以後のやり取りは直接お願いします。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en-US" altLang="ja-JP" sz="1800">
                <a:effectLst/>
                <a:latin typeface="游ゴシック" panose="020B0400000000000000" pitchFamily="50" charset="-128"/>
                <a:ea typeface="ＭＳ Ｐゴシック" panose="020B0600070205080204" pitchFamily="50" charset="-128"/>
                <a:cs typeface="ＭＳ Ｐゴシック" panose="020B0600070205080204" pitchFamily="50" charset="-128"/>
              </a:rPr>
              <a:t> </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費用について</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交通費実費のお支払いをお願いします。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講師料は不要です。（お金の出どころは最終的には日本ユニセフ協会ですので、協会から協会の評議員に金員をお渡しすることはできません。）</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上記の趣旨からお土産等も不要です。（</a:t>
            </a:r>
            <a:r>
              <a:rPr lang="en-US"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1</a:t>
            </a: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回、どこかで「決め」以上のことをされると次の依頼からの応対が困難になります。地域の特産品などをお渡ししたい気持ちはわかりますが、「今回だけ」ということはその後の依頼に影響することをご理解ください。</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大谷先生という素晴らしい先生の講演会を開催できることは稀有な機会であり、大事にしていきたいと思います。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ぜひ先生のご意向と、あるべき依頼についてご理解いただき、多くの方々に子どもの権利についての講演を広めて参りたいと思います。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buNone/>
            </a:pPr>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講演会が開催できれば、これぞユニセフ、というものになるかと思います。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r>
              <a:rPr lang="ja-JP" altLang="ja-JP" sz="1800">
                <a:effectLst/>
                <a:latin typeface="ＭＳ Ｐゴシック" panose="020B0600070205080204" pitchFamily="50" charset="-128"/>
                <a:ea typeface="游ゴシック" panose="020B0400000000000000" pitchFamily="50" charset="-128"/>
                <a:cs typeface="ＭＳ Ｐゴシック" panose="020B0600070205080204" pitchFamily="50" charset="-128"/>
              </a:rPr>
              <a:t>どうぞよろしくお願いします。</a:t>
            </a:r>
            <a:endParaRPr lang="ja-JP" altLang="ja-JP" sz="20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930135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26978F263AE354CB284B9677E0DF6B2" ma:contentTypeVersion="19" ma:contentTypeDescription="新しいドキュメントを作成します。" ma:contentTypeScope="" ma:versionID="f345a669d57524f9f90c6805a292e9fc">
  <xsd:schema xmlns:xsd="http://www.w3.org/2001/XMLSchema" xmlns:xs="http://www.w3.org/2001/XMLSchema" xmlns:p="http://schemas.microsoft.com/office/2006/metadata/properties" xmlns:ns2="ba419142-2d5c-4c21-8340-e47470058b90" xmlns:ns3="8ec01e25-386a-41fc-bdd4-0698f2b4d91f" targetNamespace="http://schemas.microsoft.com/office/2006/metadata/properties" ma:root="true" ma:fieldsID="28a10859a4761ce879dbb66ba5a0c252" ns2:_="" ns3:_="">
    <xsd:import namespace="ba419142-2d5c-4c21-8340-e47470058b90"/>
    <xsd:import namespace="8ec01e25-386a-41fc-bdd4-0698f2b4d9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OCR"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419142-2d5c-4c21-8340-e47470058b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4af5e4f2-44c4-4994-a31f-c7561b372cc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c01e25-386a-41fc-bdd4-0698f2b4d91f"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7baa674d-e5bd-4cdc-9854-e7d3d440f56e}" ma:internalName="TaxCatchAll" ma:showField="CatchAllData" ma:web="8ec01e25-386a-41fc-bdd4-0698f2b4d9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419142-2d5c-4c21-8340-e47470058b90">
      <Terms xmlns="http://schemas.microsoft.com/office/infopath/2007/PartnerControls"/>
    </lcf76f155ced4ddcb4097134ff3c332f>
    <TaxCatchAll xmlns="8ec01e25-386a-41fc-bdd4-0698f2b4d91f" xsi:nil="true"/>
  </documentManagement>
</p:properties>
</file>

<file path=customXml/itemProps1.xml><?xml version="1.0" encoding="utf-8"?>
<ds:datastoreItem xmlns:ds="http://schemas.openxmlformats.org/officeDocument/2006/customXml" ds:itemID="{81552B3D-FC68-4546-B6FD-B11DBA6BDA5C}">
  <ds:schemaRefs>
    <ds:schemaRef ds:uri="http://schemas.microsoft.com/sharepoint/v3/contenttype/forms"/>
  </ds:schemaRefs>
</ds:datastoreItem>
</file>

<file path=customXml/itemProps2.xml><?xml version="1.0" encoding="utf-8"?>
<ds:datastoreItem xmlns:ds="http://schemas.openxmlformats.org/officeDocument/2006/customXml" ds:itemID="{1A739F13-3BA0-4D24-9941-1AF03FF7E5C7}">
  <ds:schemaRefs>
    <ds:schemaRef ds:uri="8ec01e25-386a-41fc-bdd4-0698f2b4d91f"/>
    <ds:schemaRef ds:uri="ba419142-2d5c-4c21-8340-e47470058b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B20CF49-064D-4F18-99D4-494265A6FFAF}">
  <ds:schemaRefs>
    <ds:schemaRef ds:uri="8ec01e25-386a-41fc-bdd4-0698f2b4d91f"/>
    <ds:schemaRef ds:uri="ba419142-2d5c-4c21-8340-e47470058b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525</Words>
  <Application>Microsoft Office PowerPoint</Application>
  <PresentationFormat>ワイド画面</PresentationFormat>
  <Paragraphs>28</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Shingo Ogura</dc:creator>
  <cp:lastModifiedBy>まつえ やまや</cp:lastModifiedBy>
  <cp:revision>2</cp:revision>
  <cp:lastPrinted>2025-06-23T05:58:41Z</cp:lastPrinted>
  <dcterms:created xsi:type="dcterms:W3CDTF">2025-06-11T02:50:53Z</dcterms:created>
  <dcterms:modified xsi:type="dcterms:W3CDTF">2025-06-28T01:25:26Z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0x010100226978F263AE354CB284B9677E0DF6B2</vt:lpwstr>
  </property>
  <property fmtid="{D5CDD505-2E9C-101B-9397-08002B2CF9AE}" pid="3" name="MediaServiceImageTags">
    <vt:lpwstr/>
  </property>
</Properties>
</file>